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76" r:id="rId5"/>
    <p:sldId id="262" r:id="rId6"/>
    <p:sldId id="285" r:id="rId7"/>
    <p:sldId id="260" r:id="rId8"/>
    <p:sldId id="261" r:id="rId9"/>
    <p:sldId id="287" r:id="rId10"/>
    <p:sldId id="290" r:id="rId11"/>
    <p:sldId id="298" r:id="rId12"/>
    <p:sldId id="299" r:id="rId13"/>
    <p:sldId id="303" r:id="rId14"/>
    <p:sldId id="301" r:id="rId15"/>
    <p:sldId id="302" r:id="rId16"/>
    <p:sldId id="291" r:id="rId17"/>
    <p:sldId id="305" r:id="rId18"/>
    <p:sldId id="266" r:id="rId19"/>
    <p:sldId id="282" r:id="rId20"/>
    <p:sldId id="277" r:id="rId21"/>
    <p:sldId id="306" r:id="rId22"/>
    <p:sldId id="307" r:id="rId23"/>
    <p:sldId id="286" r:id="rId24"/>
    <p:sldId id="289" r:id="rId25"/>
    <p:sldId id="308" r:id="rId26"/>
    <p:sldId id="309" r:id="rId27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33" userDrawn="1">
          <p15:clr>
            <a:srgbClr val="A4A3A4"/>
          </p15:clr>
        </p15:guide>
        <p15:guide id="2" pos="2113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182" autoAdjust="0"/>
  </p:normalViewPr>
  <p:slideViewPr>
    <p:cSldViewPr showGuides="1">
      <p:cViewPr>
        <p:scale>
          <a:sx n="95" d="100"/>
          <a:sy n="95" d="100"/>
        </p:scale>
        <p:origin x="34" y="-77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30B-55DF-4075-BBB0-2C017DFAD252}" type="datetime1">
              <a:rPr lang="en-US" smtClean="0"/>
              <a:t>4/2/2019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9402-B847-4AF5-B7B1-12C972BAD90A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F855-9859-4C14-901F-95DF2EDF788D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F98-9421-45D5-941C-5C08A9299D2A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4E7E-899F-4D40-B975-D9AED4EFB428}" type="datetime1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8167-AE17-4145-9D7B-E0A8B5A96B37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153A-8117-48CE-9133-759A7B74E29E}" type="datetime1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B657-12CC-4460-85D6-135023979EB3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069F-10FE-468D-92E4-F2548CFFCFE5}" type="datetime1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0A9E-01B0-47BF-B819-C83260E2273D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0203-AC55-4CF4-B6D2-AA82AB6284FC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3E05723-3D8F-4D46-9866-F4814B6269EF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einstitute@ssw.umaryland.edu" TargetMode="External"/><Relationship Id="rId2" Type="http://schemas.openxmlformats.org/officeDocument/2006/relationships/hyperlink" Target="https://theinstitute.umaryland.edu/trainin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aryland.gov/crccp/Pages/index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el:410-764-5996" TargetMode="External"/><Relationship Id="rId2" Type="http://schemas.openxmlformats.org/officeDocument/2006/relationships/hyperlink" Target="http://dhmh.maryland.gov/crccp/SitePages/Hom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wendolyn.Joyner@maryland.gov" TargetMode="External"/><Relationship Id="rId4" Type="http://schemas.openxmlformats.org/officeDocument/2006/relationships/hyperlink" Target="tel:410-358-567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aryland.gov/crccp/Pages/Index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1412" y="5029200"/>
            <a:ext cx="6936508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Krystal Holland, CRCCPA,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BCRCCPP Board Chair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National Center for Children and Families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Administrator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for Residential Child and Youth Care Practitioners – What Should I Know?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RCYCP Application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2812" y="1219200"/>
            <a:ext cx="10361851" cy="5334000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en-US" b="1" dirty="0"/>
              <a:t>A complete file includes:</a:t>
            </a:r>
            <a:endParaRPr lang="en-US" dirty="0"/>
          </a:p>
          <a:p>
            <a:pPr fontAlgn="t"/>
            <a:r>
              <a:rPr lang="en-US" dirty="0"/>
              <a:t>Certification </a:t>
            </a:r>
            <a:r>
              <a:rPr lang="en-US" dirty="0" smtClean="0"/>
              <a:t>Application</a:t>
            </a:r>
          </a:p>
          <a:p>
            <a:pPr fontAlgn="t"/>
            <a:r>
              <a:rPr lang="en-US" dirty="0" smtClean="0"/>
              <a:t>$50.00 Application Fee</a:t>
            </a:r>
            <a:endParaRPr lang="en-US" dirty="0"/>
          </a:p>
          <a:p>
            <a:pPr fontAlgn="t"/>
            <a:r>
              <a:rPr lang="en-US" dirty="0"/>
              <a:t>Completion of On-Site Program Orientation Form</a:t>
            </a:r>
          </a:p>
          <a:p>
            <a:pPr fontAlgn="t"/>
            <a:r>
              <a:rPr lang="en-US" dirty="0"/>
              <a:t>Child Protective Services (CPS) Background Clearance results</a:t>
            </a:r>
          </a:p>
          <a:p>
            <a:pPr fontAlgn="t"/>
            <a:r>
              <a:rPr lang="en-US" dirty="0"/>
              <a:t>State &amp; Federal background check (CJIS report) + 3 Privacy Rights Forms</a:t>
            </a:r>
          </a:p>
          <a:p>
            <a:pPr fontAlgn="t"/>
            <a:r>
              <a:rPr lang="en-US" dirty="0"/>
              <a:t>Education Requirements</a:t>
            </a:r>
          </a:p>
          <a:p>
            <a:pPr fontAlgn="t"/>
            <a:r>
              <a:rPr lang="en-US" dirty="0" smtClean="0"/>
              <a:t>Completion of Online RCYCP Training</a:t>
            </a:r>
            <a:endParaRPr lang="en-US" dirty="0"/>
          </a:p>
          <a:p>
            <a:pPr fontAlgn="t"/>
            <a:r>
              <a:rPr lang="en-US" dirty="0"/>
              <a:t>RCYCP Final Exam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RCYCP Application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6612" y="1295400"/>
            <a:ext cx="10591799" cy="52578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b="1" dirty="0"/>
              <a:t>The Certification </a:t>
            </a:r>
            <a:r>
              <a:rPr lang="en-US" b="1" dirty="0" smtClean="0"/>
              <a:t>Application Form:</a:t>
            </a:r>
            <a:endParaRPr lang="en-US" dirty="0"/>
          </a:p>
          <a:p>
            <a:r>
              <a:rPr lang="en-US" dirty="0"/>
              <a:t>$50 fee must accompany application in form of a check or money </a:t>
            </a:r>
            <a:r>
              <a:rPr lang="en-US" dirty="0" smtClean="0"/>
              <a:t>order, payable </a:t>
            </a:r>
            <a:r>
              <a:rPr lang="en-US" dirty="0"/>
              <a:t>to “</a:t>
            </a:r>
            <a:r>
              <a:rPr lang="en-US" u="sng" dirty="0"/>
              <a:t>BCRCCP</a:t>
            </a:r>
            <a:r>
              <a:rPr lang="en-US" dirty="0"/>
              <a:t>”</a:t>
            </a:r>
          </a:p>
          <a:p>
            <a:r>
              <a:rPr lang="en-US" dirty="0" smtClean="0"/>
              <a:t>Incomplete </a:t>
            </a:r>
            <a:r>
              <a:rPr lang="en-US" dirty="0"/>
              <a:t>forms </a:t>
            </a:r>
            <a:r>
              <a:rPr lang="en-US" dirty="0" smtClean="0"/>
              <a:t>subject to additional </a:t>
            </a:r>
            <a:r>
              <a:rPr lang="en-US" dirty="0"/>
              <a:t>processing </a:t>
            </a:r>
            <a:r>
              <a:rPr lang="en-US" dirty="0" smtClean="0"/>
              <a:t>fee. Write </a:t>
            </a:r>
            <a:r>
              <a:rPr lang="en-US" dirty="0"/>
              <a:t>“n/a” on </a:t>
            </a:r>
            <a:r>
              <a:rPr lang="en-US" dirty="0" smtClean="0"/>
              <a:t>sections </a:t>
            </a:r>
            <a:r>
              <a:rPr lang="en-US" dirty="0"/>
              <a:t>that </a:t>
            </a:r>
            <a:r>
              <a:rPr lang="en-US" dirty="0" smtClean="0"/>
              <a:t>do </a:t>
            </a:r>
            <a:r>
              <a:rPr lang="en-US" dirty="0"/>
              <a:t>not apply </a:t>
            </a:r>
          </a:p>
          <a:p>
            <a:r>
              <a:rPr lang="en-US" dirty="0"/>
              <a:t>Must be </a:t>
            </a:r>
            <a:r>
              <a:rPr lang="en-US" b="1" dirty="0"/>
              <a:t>notarized</a:t>
            </a:r>
            <a:r>
              <a:rPr lang="en-US" dirty="0"/>
              <a:t> and contain a </a:t>
            </a:r>
            <a:r>
              <a:rPr lang="en-US" b="1" dirty="0"/>
              <a:t>passport size photo </a:t>
            </a:r>
          </a:p>
          <a:p>
            <a:r>
              <a:rPr lang="en-US" dirty="0" smtClean="0"/>
              <a:t>False </a:t>
            </a:r>
            <a:r>
              <a:rPr lang="en-US" dirty="0"/>
              <a:t>information </a:t>
            </a:r>
            <a:r>
              <a:rPr lang="en-US" dirty="0" smtClean="0"/>
              <a:t>may </a:t>
            </a:r>
            <a:r>
              <a:rPr lang="en-US" dirty="0"/>
              <a:t>be grounds for denial of certification </a:t>
            </a:r>
          </a:p>
          <a:p>
            <a:r>
              <a:rPr lang="en-US" dirty="0" smtClean="0"/>
              <a:t>Notify Board </a:t>
            </a:r>
            <a:r>
              <a:rPr lang="en-US" dirty="0"/>
              <a:t>of any name changes due to marriages or </a:t>
            </a:r>
            <a:r>
              <a:rPr lang="en-US" dirty="0" smtClean="0"/>
              <a:t>divorces</a:t>
            </a:r>
          </a:p>
          <a:p>
            <a:r>
              <a:rPr lang="en-US" dirty="0" smtClean="0"/>
              <a:t>Third-party Release </a:t>
            </a:r>
            <a:r>
              <a:rPr lang="en-US" dirty="0"/>
              <a:t>allows the Board to provide information to this party regarding the applicant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RCYCP Application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5212" y="1143000"/>
            <a:ext cx="10591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Education:</a:t>
            </a:r>
            <a:endParaRPr lang="en-US" dirty="0"/>
          </a:p>
          <a:p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dirty="0" smtClean="0"/>
              <a:t>high school diploma </a:t>
            </a:r>
            <a:r>
              <a:rPr lang="en-US" dirty="0"/>
              <a:t>or </a:t>
            </a:r>
            <a:r>
              <a:rPr lang="en-US" b="1" dirty="0" smtClean="0"/>
              <a:t>official  </a:t>
            </a:r>
            <a:r>
              <a:rPr lang="en-US" dirty="0" smtClean="0"/>
              <a:t>college transcripts</a:t>
            </a:r>
            <a:r>
              <a:rPr lang="en-US" dirty="0"/>
              <a:t> </a:t>
            </a:r>
            <a:r>
              <a:rPr lang="en-US" dirty="0" smtClean="0"/>
              <a:t>(sealed </a:t>
            </a:r>
            <a:r>
              <a:rPr lang="en-US" dirty="0"/>
              <a:t>in the envelope from the </a:t>
            </a:r>
            <a:r>
              <a:rPr lang="en-US" dirty="0" smtClean="0"/>
              <a:t>school)</a:t>
            </a:r>
            <a:endParaRPr lang="en-US" dirty="0"/>
          </a:p>
          <a:p>
            <a:r>
              <a:rPr lang="en-US" dirty="0" smtClean="0"/>
              <a:t>Notify Board </a:t>
            </a:r>
            <a:r>
              <a:rPr lang="en-US" dirty="0"/>
              <a:t>of a maiden name </a:t>
            </a:r>
            <a:r>
              <a:rPr lang="en-US" dirty="0" smtClean="0"/>
              <a:t>if on transcript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 smtClean="0"/>
              <a:t>completed </a:t>
            </a:r>
            <a:r>
              <a:rPr lang="en-US" dirty="0"/>
              <a:t>high school education outside of </a:t>
            </a:r>
            <a:r>
              <a:rPr lang="en-US" dirty="0" smtClean="0"/>
              <a:t>Country</a:t>
            </a:r>
            <a:r>
              <a:rPr lang="en-US" dirty="0"/>
              <a:t>, </a:t>
            </a:r>
            <a:r>
              <a:rPr lang="en-US" dirty="0" smtClean="0"/>
              <a:t>contact </a:t>
            </a:r>
            <a:r>
              <a:rPr lang="en-US" dirty="0"/>
              <a:t>Licensing Coordinator or Deputy Director </a:t>
            </a:r>
          </a:p>
          <a:p>
            <a:r>
              <a:rPr lang="en-US" dirty="0"/>
              <a:t>College degrees earned out of the country can be verified through </a:t>
            </a:r>
          </a:p>
          <a:p>
            <a:pPr lvl="1"/>
            <a:r>
              <a:rPr lang="en-US" dirty="0"/>
              <a:t>World Education Services</a:t>
            </a:r>
          </a:p>
          <a:p>
            <a:pPr lvl="2"/>
            <a:r>
              <a:rPr lang="en-US" dirty="0">
                <a:hlinkClick r:id="rId2"/>
              </a:rPr>
              <a:t>http://www.wes.org/</a:t>
            </a:r>
            <a:endParaRPr lang="en-US" dirty="0"/>
          </a:p>
          <a:p>
            <a:pPr lvl="1"/>
            <a:r>
              <a:rPr lang="en-US" dirty="0"/>
              <a:t>International Consultants of Delaware, Inc.</a:t>
            </a:r>
          </a:p>
          <a:p>
            <a:pPr lvl="2"/>
            <a:r>
              <a:rPr lang="en-US" dirty="0"/>
              <a:t>icd@icdel.com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RCYCP Application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2" y="1295400"/>
            <a:ext cx="11201399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Child Protective Services Clearances/Consent for Release of </a:t>
            </a:r>
            <a:r>
              <a:rPr lang="en-US" b="1" dirty="0" smtClean="0"/>
              <a:t>Information:</a:t>
            </a:r>
            <a:endParaRPr lang="en-US" dirty="0"/>
          </a:p>
          <a:p>
            <a:r>
              <a:rPr lang="en-US" dirty="0"/>
              <a:t>Mail directly to </a:t>
            </a:r>
            <a:r>
              <a:rPr lang="en-US" dirty="0" smtClean="0"/>
              <a:t>applicant’s </a:t>
            </a:r>
            <a:r>
              <a:rPr lang="en-US" dirty="0"/>
              <a:t>local Department of Human Services (DHS) office located in their county/city of residence</a:t>
            </a:r>
          </a:p>
          <a:p>
            <a:r>
              <a:rPr lang="en-US" dirty="0"/>
              <a:t>Local DHS office address information is located on </a:t>
            </a:r>
            <a:r>
              <a:rPr lang="en-US" dirty="0" smtClean="0"/>
              <a:t>Board’s </a:t>
            </a:r>
            <a:r>
              <a:rPr lang="en-US" dirty="0"/>
              <a:t>website under “CPS CLEARANCE CONTACTS”</a:t>
            </a:r>
          </a:p>
          <a:p>
            <a:r>
              <a:rPr lang="en-US" dirty="0"/>
              <a:t>DO NOT MAIL ORIGINAL REQUEST TO THE BOARD</a:t>
            </a:r>
          </a:p>
          <a:p>
            <a:r>
              <a:rPr lang="en-US" dirty="0"/>
              <a:t>MAKE SURE REQUEST IS COMPLETELY FILLED OUT </a:t>
            </a:r>
          </a:p>
          <a:p>
            <a:r>
              <a:rPr lang="en-US" dirty="0"/>
              <a:t>Usually takes a minimum of 30-45 days to process</a:t>
            </a:r>
          </a:p>
          <a:p>
            <a:r>
              <a:rPr lang="en-US" dirty="0"/>
              <a:t>Results must come directly from the </a:t>
            </a:r>
            <a:r>
              <a:rPr lang="en-US" dirty="0" smtClean="0"/>
              <a:t>local Department </a:t>
            </a:r>
            <a:r>
              <a:rPr lang="en-US" dirty="0"/>
              <a:t>of Social Services</a:t>
            </a:r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RCYCP Application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0412" y="1143000"/>
            <a:ext cx="108204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State </a:t>
            </a:r>
            <a:r>
              <a:rPr lang="en-US" b="1" dirty="0"/>
              <a:t>and Federal Background </a:t>
            </a:r>
            <a:r>
              <a:rPr lang="en-US" b="1" dirty="0" smtClean="0"/>
              <a:t>Checks/CJIS: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Board of Residential Child Care’s </a:t>
            </a:r>
            <a:r>
              <a:rPr lang="en-US" dirty="0" err="1"/>
              <a:t>Livescan</a:t>
            </a:r>
            <a:r>
              <a:rPr lang="en-US" dirty="0"/>
              <a:t> </a:t>
            </a:r>
            <a:r>
              <a:rPr lang="en-US" dirty="0" smtClean="0"/>
              <a:t>form which contains Board’s </a:t>
            </a:r>
            <a:r>
              <a:rPr lang="en-US" dirty="0"/>
              <a:t>authorization &amp; ORI number.  If not, results will NOT BE RECEIVED by Board </a:t>
            </a:r>
            <a:endParaRPr lang="en-US" dirty="0" smtClean="0"/>
          </a:p>
          <a:p>
            <a:r>
              <a:rPr lang="en-US" dirty="0" smtClean="0"/>
              <a:t>If history </a:t>
            </a:r>
            <a:r>
              <a:rPr lang="en-US" dirty="0"/>
              <a:t>of </a:t>
            </a:r>
            <a:r>
              <a:rPr lang="en-US" dirty="0" smtClean="0"/>
              <a:t>arrests/convictions, attach </a:t>
            </a:r>
            <a:r>
              <a:rPr lang="en-US" dirty="0"/>
              <a:t>the following for each charge: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/>
              <a:t>written and signed explanation (cannot be faxed or emailed)</a:t>
            </a:r>
          </a:p>
          <a:p>
            <a:pPr lvl="1"/>
            <a:r>
              <a:rPr lang="en-US" dirty="0" smtClean="0"/>
              <a:t>true </a:t>
            </a:r>
            <a:r>
              <a:rPr lang="en-US" dirty="0"/>
              <a:t>test copies</a:t>
            </a:r>
          </a:p>
          <a:p>
            <a:pPr lvl="1"/>
            <a:r>
              <a:rPr lang="en-US" dirty="0"/>
              <a:t>court record and final disposition </a:t>
            </a:r>
          </a:p>
          <a:p>
            <a:pPr marL="0" indent="0">
              <a:buNone/>
            </a:pPr>
            <a:r>
              <a:rPr lang="en-US" b="1" dirty="0"/>
              <a:t>3 Privacy Rights </a:t>
            </a:r>
            <a:r>
              <a:rPr lang="en-US" b="1" dirty="0" smtClean="0"/>
              <a:t>forms:</a:t>
            </a:r>
            <a:endParaRPr lang="en-US" b="1" dirty="0"/>
          </a:p>
          <a:p>
            <a:r>
              <a:rPr lang="en-US" dirty="0"/>
              <a:t>Must be signed and </a:t>
            </a:r>
            <a:r>
              <a:rPr lang="en-US" dirty="0" smtClean="0"/>
              <a:t>dated. The </a:t>
            </a:r>
            <a:r>
              <a:rPr lang="en-US" dirty="0"/>
              <a:t>forms are:</a:t>
            </a:r>
          </a:p>
          <a:p>
            <a:pPr lvl="1"/>
            <a:r>
              <a:rPr lang="en-US" dirty="0"/>
              <a:t>Applicant Record Notification</a:t>
            </a:r>
          </a:p>
          <a:p>
            <a:pPr lvl="1"/>
            <a:r>
              <a:rPr lang="en-US" dirty="0"/>
              <a:t>Federal Privacy Act</a:t>
            </a:r>
          </a:p>
          <a:p>
            <a:pPr lvl="1"/>
            <a:r>
              <a:rPr lang="en-US" dirty="0"/>
              <a:t>Noncriminal Justice Privacy Rights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2" y="1524000"/>
            <a:ext cx="112014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Begin FREE Online </a:t>
            </a:r>
            <a:r>
              <a:rPr lang="en-US" dirty="0"/>
              <a:t>RCYCP Training Program at any </a:t>
            </a:r>
            <a:r>
              <a:rPr lang="en-US" dirty="0" smtClean="0"/>
              <a:t>point</a:t>
            </a:r>
          </a:p>
          <a:p>
            <a:pPr marL="0" lvl="1" indent="0">
              <a:spcBef>
                <a:spcPts val="1866"/>
              </a:spcBef>
              <a:buNone/>
            </a:pPr>
            <a:r>
              <a:rPr lang="en-US" sz="2400" dirty="0" smtClean="0"/>
              <a:t>Available </a:t>
            </a:r>
            <a:r>
              <a:rPr lang="en-US" sz="2400" dirty="0"/>
              <a:t>on </a:t>
            </a:r>
            <a:r>
              <a:rPr lang="en-US" sz="2400" b="1" dirty="0" smtClean="0"/>
              <a:t>University of Maryland Institute </a:t>
            </a:r>
            <a:r>
              <a:rPr lang="en-US" sz="2400" b="1" dirty="0"/>
              <a:t>for Innovations and Implementation</a:t>
            </a:r>
            <a:r>
              <a:rPr lang="en-US" sz="2400" dirty="0"/>
              <a:t> </a:t>
            </a:r>
            <a:r>
              <a:rPr lang="en-US" sz="2400" dirty="0" smtClean="0"/>
              <a:t>website at </a:t>
            </a:r>
            <a:r>
              <a:rPr lang="en-US" sz="2400" dirty="0">
                <a:hlinkClick r:id="rId2"/>
              </a:rPr>
              <a:t>https://theinstitute.umaryland.edu/training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ONE </a:t>
            </a:r>
            <a:r>
              <a:rPr lang="en-US" dirty="0"/>
              <a:t>PROFILE PER </a:t>
            </a:r>
            <a:r>
              <a:rPr lang="en-US" dirty="0" smtClean="0"/>
              <a:t>APPLICANT</a:t>
            </a:r>
          </a:p>
          <a:p>
            <a:pPr marL="0" indent="0">
              <a:buNone/>
            </a:pPr>
            <a:r>
              <a:rPr lang="en-US" sz="2400" dirty="0" smtClean="0"/>
              <a:t>Problems signing in, contact help desk </a:t>
            </a:r>
            <a:r>
              <a:rPr lang="en-US" sz="2400" dirty="0" smtClean="0">
                <a:hlinkClick r:id="rId3"/>
              </a:rPr>
              <a:t>theinstitute@ssw.umaryland.edu</a:t>
            </a:r>
            <a:endParaRPr lang="en-US" sz="2400" dirty="0"/>
          </a:p>
          <a:p>
            <a:pPr marL="0" lvl="1" indent="0">
              <a:spcBef>
                <a:spcPts val="1866"/>
              </a:spcBef>
              <a:buNone/>
            </a:pPr>
            <a:endParaRPr lang="en-US" sz="2400" dirty="0" smtClean="0"/>
          </a:p>
          <a:p>
            <a:pPr marL="0" lvl="1" indent="0">
              <a:spcBef>
                <a:spcPts val="1866"/>
              </a:spcBef>
              <a:buNone/>
            </a:pPr>
            <a:r>
              <a:rPr lang="en-US" sz="2400" dirty="0" smtClean="0"/>
              <a:t>Profile </a:t>
            </a:r>
            <a:r>
              <a:rPr lang="en-US" sz="2400" dirty="0"/>
              <a:t>provides access to </a:t>
            </a:r>
            <a:r>
              <a:rPr lang="en-US" sz="2400" dirty="0" smtClean="0"/>
              <a:t>the </a:t>
            </a:r>
            <a:r>
              <a:rPr lang="en-US" sz="2400" dirty="0"/>
              <a:t>RCYCP training modules </a:t>
            </a:r>
            <a:r>
              <a:rPr lang="en-US" sz="2400" dirty="0" smtClean="0"/>
              <a:t>, </a:t>
            </a:r>
            <a:r>
              <a:rPr lang="en-US" sz="2400" dirty="0"/>
              <a:t>RCYCP final </a:t>
            </a:r>
            <a:r>
              <a:rPr lang="en-US" sz="2400" dirty="0" smtClean="0"/>
              <a:t>exam, and many other online trainings </a:t>
            </a:r>
            <a:endParaRPr lang="en-US" sz="2400" dirty="0"/>
          </a:p>
          <a:p>
            <a:pPr marL="0" lvl="1" indent="0">
              <a:spcBef>
                <a:spcPts val="1866"/>
              </a:spcBef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RCYCP Online Training Program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676400"/>
            <a:ext cx="10668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RCYCP </a:t>
            </a:r>
            <a:r>
              <a:rPr lang="en-US" dirty="0"/>
              <a:t>training modules can be used to study for the final </a:t>
            </a:r>
            <a:r>
              <a:rPr lang="en-US" dirty="0" smtClean="0"/>
              <a:t>exam. (Study guide on Board website)</a:t>
            </a:r>
          </a:p>
          <a:p>
            <a:endParaRPr lang="en-US" dirty="0" smtClean="0"/>
          </a:p>
          <a:p>
            <a:r>
              <a:rPr lang="en-US" sz="2400" dirty="0" smtClean="0"/>
              <a:t>Work </a:t>
            </a:r>
            <a:r>
              <a:rPr lang="en-US" sz="2400" dirty="0"/>
              <a:t>at your own </a:t>
            </a:r>
            <a:r>
              <a:rPr lang="en-US" sz="2400" dirty="0" smtClean="0"/>
              <a:t>pace!</a:t>
            </a:r>
          </a:p>
          <a:p>
            <a:endParaRPr lang="en-US" sz="2400" dirty="0" smtClean="0"/>
          </a:p>
          <a:p>
            <a:r>
              <a:rPr lang="en-US" dirty="0" smtClean="0"/>
              <a:t>Forward </a:t>
            </a:r>
            <a:r>
              <a:rPr lang="en-US" dirty="0"/>
              <a:t>Certificate of Completion to the </a:t>
            </a:r>
            <a:r>
              <a:rPr lang="en-US" dirty="0" smtClean="0"/>
              <a:t>Board</a:t>
            </a:r>
          </a:p>
          <a:p>
            <a:endParaRPr lang="en-US" dirty="0"/>
          </a:p>
          <a:p>
            <a:r>
              <a:rPr lang="en-US" dirty="0" smtClean="0"/>
              <a:t>Final </a:t>
            </a:r>
            <a:r>
              <a:rPr lang="en-US" dirty="0"/>
              <a:t>exam cannot be scheduled if </a:t>
            </a:r>
            <a:r>
              <a:rPr lang="en-US" dirty="0" smtClean="0"/>
              <a:t>applicant </a:t>
            </a:r>
            <a:r>
              <a:rPr lang="en-US" dirty="0"/>
              <a:t>has not created a </a:t>
            </a:r>
            <a:r>
              <a:rPr lang="en-US" dirty="0" smtClean="0"/>
              <a:t>profile </a:t>
            </a:r>
            <a:endParaRPr lang="en-US" dirty="0"/>
          </a:p>
          <a:p>
            <a:pPr marL="0" lvl="1" indent="0">
              <a:spcBef>
                <a:spcPts val="1866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RCYCP Online Training Program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524000"/>
            <a:ext cx="10591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based on core competencies and consists of </a:t>
            </a:r>
            <a:r>
              <a:rPr lang="en-US" dirty="0"/>
              <a:t>7 </a:t>
            </a:r>
            <a:r>
              <a:rPr lang="en-US" dirty="0" smtClean="0"/>
              <a:t>modules</a:t>
            </a:r>
            <a:endParaRPr lang="en-US" sz="2800" dirty="0"/>
          </a:p>
          <a:p>
            <a:pPr lvl="1"/>
            <a:r>
              <a:rPr lang="en-US" sz="2200" b="1" i="1" dirty="0"/>
              <a:t>Introduction to Residential Child and Youth Care Work</a:t>
            </a:r>
          </a:p>
          <a:p>
            <a:pPr lvl="1"/>
            <a:r>
              <a:rPr lang="en-US" sz="2200" b="1" i="1" dirty="0"/>
              <a:t>Child and Adolescent Development</a:t>
            </a:r>
          </a:p>
          <a:p>
            <a:pPr lvl="1"/>
            <a:r>
              <a:rPr lang="en-US" sz="2200" b="1" i="1" dirty="0"/>
              <a:t>Effective Communication Skills</a:t>
            </a:r>
          </a:p>
          <a:p>
            <a:pPr lvl="1"/>
            <a:r>
              <a:rPr lang="en-US" sz="2200" b="1" i="1" dirty="0"/>
              <a:t>Life Skills Development</a:t>
            </a:r>
          </a:p>
          <a:p>
            <a:pPr lvl="1"/>
            <a:r>
              <a:rPr lang="en-US" sz="2200" b="1" i="1" dirty="0"/>
              <a:t>Legal and Ethical Issues in Residential Care</a:t>
            </a:r>
          </a:p>
          <a:p>
            <a:pPr lvl="1"/>
            <a:r>
              <a:rPr lang="en-US" sz="2200" b="1" i="1" dirty="0"/>
              <a:t>Standards of Health and Safety</a:t>
            </a:r>
          </a:p>
          <a:p>
            <a:pPr lvl="1"/>
            <a:r>
              <a:rPr lang="en-US" sz="2200" b="1" i="1" dirty="0"/>
              <a:t>Trauma</a:t>
            </a:r>
          </a:p>
          <a:p>
            <a:r>
              <a:rPr lang="en-US" dirty="0" smtClean="0"/>
              <a:t>20 training hours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RCYCP Online Training Program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 hours of orientation hours to include:</a:t>
            </a:r>
          </a:p>
          <a:p>
            <a:r>
              <a:rPr lang="en-US" b="1" i="1" dirty="0" smtClean="0"/>
              <a:t>Agency/Program Policies and Procedures</a:t>
            </a:r>
          </a:p>
          <a:p>
            <a:r>
              <a:rPr lang="en-US" b="1" i="1" dirty="0" smtClean="0"/>
              <a:t>Organizational Culture</a:t>
            </a:r>
          </a:p>
          <a:p>
            <a:r>
              <a:rPr lang="en-US" b="1" i="1" dirty="0" smtClean="0"/>
              <a:t>Professional Boundaries</a:t>
            </a:r>
          </a:p>
          <a:p>
            <a:r>
              <a:rPr lang="en-US" b="1" i="1" dirty="0" smtClean="0"/>
              <a:t>Job Shadowing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Verified by Certified Program Administrator at program site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On Site Program Orientation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600200"/>
            <a:ext cx="105917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APPLICANT WILL NOT BE SCHEDULED FOR THE EXAM UNTIL THE FILE IS COMPLETE</a:t>
            </a:r>
          </a:p>
          <a:p>
            <a:r>
              <a:rPr lang="en-US" dirty="0"/>
              <a:t>Exams take place during normal business </a:t>
            </a:r>
            <a:r>
              <a:rPr lang="en-US" dirty="0" smtClean="0"/>
              <a:t>hours; between 8:00 AM and 2:45 PM start times</a:t>
            </a:r>
            <a:endParaRPr lang="en-US" dirty="0"/>
          </a:p>
          <a:p>
            <a:r>
              <a:rPr lang="en-US" dirty="0" smtClean="0"/>
              <a:t>Web based</a:t>
            </a:r>
          </a:p>
          <a:p>
            <a:r>
              <a:rPr lang="en-US" dirty="0" smtClean="0"/>
              <a:t>100 </a:t>
            </a:r>
            <a:r>
              <a:rPr lang="en-US" dirty="0"/>
              <a:t>question examination </a:t>
            </a:r>
          </a:p>
          <a:p>
            <a:r>
              <a:rPr lang="en-US" dirty="0"/>
              <a:t>Passing score of 75</a:t>
            </a:r>
            <a:r>
              <a:rPr lang="en-US" dirty="0" smtClean="0"/>
              <a:t>%</a:t>
            </a:r>
          </a:p>
          <a:p>
            <a:r>
              <a:rPr lang="en-US" dirty="0" smtClean="0"/>
              <a:t>If fail , can re-take once on same day; can re- take as necessary within 180 days of hire</a:t>
            </a:r>
          </a:p>
          <a:p>
            <a:r>
              <a:rPr lang="en-US" dirty="0" smtClean="0"/>
              <a:t>Must pass test within 180 days of hire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RCYCP Comprehensive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447800"/>
            <a:ext cx="10515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Board appointed </a:t>
            </a:r>
            <a:r>
              <a:rPr lang="en-US" dirty="0"/>
              <a:t>in </a:t>
            </a:r>
            <a:r>
              <a:rPr lang="en-US" b="1" dirty="0"/>
              <a:t>2005</a:t>
            </a:r>
          </a:p>
          <a:p>
            <a:r>
              <a:rPr lang="en-US" dirty="0"/>
              <a:t>Funded by General Fund in </a:t>
            </a:r>
            <a:r>
              <a:rPr lang="en-US" b="1" dirty="0" smtClean="0"/>
              <a:t>2007</a:t>
            </a:r>
          </a:p>
          <a:p>
            <a:r>
              <a:rPr lang="en-US" b="1" dirty="0" smtClean="0"/>
              <a:t>2007</a:t>
            </a:r>
            <a:r>
              <a:rPr lang="en-US" dirty="0"/>
              <a:t>: SB 177 – required </a:t>
            </a:r>
            <a:r>
              <a:rPr lang="en-US" dirty="0" smtClean="0"/>
              <a:t>DJS, DHR, DHMH, GOC to develop a </a:t>
            </a:r>
            <a:r>
              <a:rPr lang="en-US" dirty="0"/>
              <a:t>process and standards for </a:t>
            </a:r>
            <a:r>
              <a:rPr lang="en-US" dirty="0" smtClean="0"/>
              <a:t>certification of child care staff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b="1" dirty="0"/>
              <a:t>2008</a:t>
            </a:r>
            <a:r>
              <a:rPr lang="en-US" dirty="0"/>
              <a:t>, </a:t>
            </a:r>
            <a:r>
              <a:rPr lang="en-US" dirty="0" smtClean="0"/>
              <a:t>report </a:t>
            </a:r>
            <a:r>
              <a:rPr lang="en-US" dirty="0"/>
              <a:t>issued by the Children’s Cabinet (which is made up of the Secretaries of DHR, DOD, DJS, DHMH, DBM, the State Superintendent of MSDE, and the executive director of </a:t>
            </a:r>
            <a:r>
              <a:rPr lang="en-US" dirty="0" smtClean="0"/>
              <a:t>GOC)recommending professionalizing the role</a:t>
            </a:r>
          </a:p>
          <a:p>
            <a:r>
              <a:rPr lang="en-US" b="1" dirty="0" smtClean="0"/>
              <a:t>2008</a:t>
            </a:r>
            <a:r>
              <a:rPr lang="en-US" dirty="0"/>
              <a:t>: SB 783 required certification </a:t>
            </a:r>
            <a:r>
              <a:rPr lang="en-US" dirty="0" smtClean="0"/>
              <a:t>of RCYCP’s by </a:t>
            </a:r>
            <a:r>
              <a:rPr lang="en-US" dirty="0"/>
              <a:t>2013</a:t>
            </a:r>
          </a:p>
          <a:p>
            <a:r>
              <a:rPr lang="en-US" b="1" dirty="0" smtClean="0"/>
              <a:t>2010: </a:t>
            </a:r>
            <a:r>
              <a:rPr lang="en-US" dirty="0" smtClean="0"/>
              <a:t>regulations adopted for certification of RCYCP’s</a:t>
            </a:r>
            <a:endParaRPr lang="en-US" b="1" dirty="0" smtClean="0"/>
          </a:p>
          <a:p>
            <a:r>
              <a:rPr lang="en-US" b="1" dirty="0" smtClean="0"/>
              <a:t>2010</a:t>
            </a:r>
            <a:r>
              <a:rPr lang="en-US" dirty="0"/>
              <a:t>: SB 576 extended </a:t>
            </a:r>
            <a:r>
              <a:rPr lang="en-US" dirty="0" smtClean="0"/>
              <a:t>certification of RCYCP’s by 2015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Board for the Certification of Residential Child Care Program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701800"/>
            <a:ext cx="10666651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Exams held </a:t>
            </a:r>
            <a:r>
              <a:rPr lang="en-US" dirty="0"/>
              <a:t>at the Board’s </a:t>
            </a:r>
            <a:r>
              <a:rPr lang="en-US" dirty="0" smtClean="0"/>
              <a:t>office, 4201 Patterson Ave, Baltimore, on </a:t>
            </a:r>
            <a:r>
              <a:rPr lang="en-US" dirty="0"/>
              <a:t>specific dates. </a:t>
            </a:r>
            <a:r>
              <a:rPr lang="en-US" dirty="0" smtClean="0"/>
              <a:t>Dates are </a:t>
            </a:r>
            <a:r>
              <a:rPr lang="en-US" dirty="0"/>
              <a:t>posted </a:t>
            </a:r>
            <a:r>
              <a:rPr lang="en-US" dirty="0" smtClean="0"/>
              <a:t>on </a:t>
            </a:r>
            <a:r>
              <a:rPr lang="en-US" dirty="0"/>
              <a:t>the Board’s webpage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health.maryland.gov/crccp/Pages/index.aspx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Exams are </a:t>
            </a:r>
            <a:r>
              <a:rPr lang="en-US" dirty="0" smtClean="0"/>
              <a:t>scheduled </a:t>
            </a:r>
            <a:r>
              <a:rPr lang="en-US" dirty="0"/>
              <a:t>through the </a:t>
            </a:r>
            <a:r>
              <a:rPr lang="en-US" dirty="0" smtClean="0"/>
              <a:t>Board’s Licensing </a:t>
            </a:r>
            <a:r>
              <a:rPr lang="en-US" dirty="0"/>
              <a:t>Coordinator. </a:t>
            </a:r>
            <a:r>
              <a:rPr lang="en-US" dirty="0" smtClean="0"/>
              <a:t>Contact Licensing </a:t>
            </a:r>
            <a:r>
              <a:rPr lang="en-US" dirty="0"/>
              <a:t>Coordinator </a:t>
            </a:r>
            <a:r>
              <a:rPr lang="en-US" dirty="0" smtClean="0"/>
              <a:t>at </a:t>
            </a:r>
            <a:r>
              <a:rPr lang="en-US" dirty="0"/>
              <a:t>least 5 days prior to a scheduled exam </a:t>
            </a:r>
            <a:r>
              <a:rPr lang="en-US" dirty="0" smtClean="0"/>
              <a:t>date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RCYCP Comprehensive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701800"/>
            <a:ext cx="10666651" cy="5003800"/>
          </a:xfrm>
        </p:spPr>
        <p:txBody>
          <a:bodyPr>
            <a:normAutofit/>
          </a:bodyPr>
          <a:lstStyle/>
          <a:p>
            <a:r>
              <a:rPr lang="en-US" dirty="0"/>
              <a:t>Private </a:t>
            </a:r>
            <a:r>
              <a:rPr lang="en-US" dirty="0" smtClean="0"/>
              <a:t>Provider </a:t>
            </a:r>
            <a:r>
              <a:rPr lang="en-US" dirty="0"/>
              <a:t>agencies that have been approved by the Board may proctor the exam at their facility</a:t>
            </a:r>
          </a:p>
          <a:p>
            <a:r>
              <a:rPr lang="en-US" dirty="0" smtClean="0"/>
              <a:t>To </a:t>
            </a:r>
            <a:r>
              <a:rPr lang="en-US" dirty="0"/>
              <a:t>access the exam, a password is required. This password is generated by the Licensing Coordinator and forwarded to the exam proctor </a:t>
            </a:r>
          </a:p>
          <a:p>
            <a:r>
              <a:rPr lang="en-US" dirty="0"/>
              <a:t>Password given are only valid for the set date and time of the </a:t>
            </a:r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RCYCP Comprehensive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RCYCP Re-Certification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1219200"/>
            <a:ext cx="512950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When do I renew my certificate?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certified Residential Child and Youth Care Practitioner (“CRCYCP”) must renew their certificate every 2 years.  (COMAR 10.57.03.09)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5812" y="1219200"/>
            <a:ext cx="5715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 I need to renew my certification?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Submit the </a:t>
            </a:r>
            <a:r>
              <a:rPr lang="en-US" dirty="0"/>
              <a:t>following documentation to State Board:</a:t>
            </a:r>
          </a:p>
          <a:p>
            <a:pPr lvl="1"/>
            <a:r>
              <a:rPr lang="en-US" dirty="0"/>
              <a:t>Completed renewal application</a:t>
            </a:r>
          </a:p>
          <a:p>
            <a:pPr lvl="1"/>
            <a:r>
              <a:rPr lang="en-US" dirty="0"/>
              <a:t>The renewal fee of $</a:t>
            </a:r>
            <a:r>
              <a:rPr lang="en-US" dirty="0" smtClean="0"/>
              <a:t>50.00</a:t>
            </a:r>
            <a:endParaRPr lang="en-US" dirty="0"/>
          </a:p>
          <a:p>
            <a:pPr lvl="1"/>
            <a:r>
              <a:rPr lang="en-US" dirty="0"/>
              <a:t>Evidence of completion of 20 continuing education </a:t>
            </a:r>
            <a:r>
              <a:rPr lang="en-US" dirty="0" smtClean="0"/>
              <a:t>units </a:t>
            </a:r>
          </a:p>
          <a:p>
            <a:pPr lvl="1"/>
            <a:r>
              <a:rPr lang="en-US" dirty="0" smtClean="0"/>
              <a:t>Consent </a:t>
            </a:r>
            <a:r>
              <a:rPr lang="en-US" dirty="0"/>
              <a:t>for Release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Evidence of Child </a:t>
            </a:r>
            <a:r>
              <a:rPr lang="en-US" dirty="0"/>
              <a:t>Protective Services </a:t>
            </a:r>
            <a:r>
              <a:rPr lang="en-US" dirty="0" smtClean="0"/>
              <a:t>Clearance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and National criminal history records check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295400"/>
            <a:ext cx="10438051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What are the requirements for reinstatement if I fail to renew my </a:t>
            </a:r>
            <a:r>
              <a:rPr lang="en-US" sz="3600" b="1" dirty="0" smtClean="0"/>
              <a:t>certification on time?</a:t>
            </a:r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dirty="0"/>
              <a:t>Board shall reinstate the certificate of a Residential Child and Youth Care Practitioner who has failed to renew the certificate for any reason, if the individual:</a:t>
            </a:r>
          </a:p>
          <a:p>
            <a:pPr lvl="1"/>
            <a:r>
              <a:rPr lang="en-US" sz="3600" dirty="0"/>
              <a:t>Has not had the certificate revoked or suspended for any </a:t>
            </a:r>
            <a:r>
              <a:rPr lang="en-US" sz="3600" dirty="0" smtClean="0"/>
              <a:t>reason</a:t>
            </a:r>
          </a:p>
          <a:p>
            <a:pPr lvl="1"/>
            <a:r>
              <a:rPr lang="en-US" sz="3600" dirty="0" smtClean="0"/>
              <a:t>Applies for </a:t>
            </a:r>
            <a:r>
              <a:rPr lang="en-US" sz="3600" dirty="0"/>
              <a:t>reinstatement </a:t>
            </a:r>
            <a:r>
              <a:rPr lang="en-US" sz="3600" dirty="0" smtClean="0"/>
              <a:t>within </a:t>
            </a:r>
            <a:r>
              <a:rPr lang="en-US" sz="3600" dirty="0"/>
              <a:t>5 years after the certificate expires.  (COMAR 10.56.7.03.10)</a:t>
            </a:r>
          </a:p>
          <a:p>
            <a:pPr lvl="1"/>
            <a:r>
              <a:rPr lang="en-US" sz="3600" dirty="0"/>
              <a:t>Meets the renewal requirements of §20-310;</a:t>
            </a:r>
          </a:p>
          <a:p>
            <a:pPr lvl="1"/>
            <a:r>
              <a:rPr lang="en-US" sz="3600" dirty="0"/>
              <a:t>Pays </a:t>
            </a:r>
            <a:r>
              <a:rPr lang="en-US" sz="3600" dirty="0" smtClean="0"/>
              <a:t>the </a:t>
            </a:r>
            <a:r>
              <a:rPr lang="en-US" sz="3600" dirty="0"/>
              <a:t>reinstatement fee set by the Board; and,</a:t>
            </a:r>
          </a:p>
          <a:p>
            <a:pPr lvl="1"/>
            <a:r>
              <a:rPr lang="en-US" sz="3600" dirty="0"/>
              <a:t>Submits </a:t>
            </a:r>
            <a:r>
              <a:rPr lang="en-US" sz="3600" dirty="0" smtClean="0"/>
              <a:t>evidence </a:t>
            </a:r>
            <a:r>
              <a:rPr lang="en-US" sz="3600" dirty="0"/>
              <a:t>of:</a:t>
            </a:r>
          </a:p>
          <a:p>
            <a:pPr lvl="2"/>
            <a:r>
              <a:rPr lang="en-US" sz="3600" dirty="0"/>
              <a:t>Completion of 20 continuing education units within the last 2 years;</a:t>
            </a:r>
          </a:p>
          <a:p>
            <a:pPr lvl="2"/>
            <a:r>
              <a:rPr lang="en-US" sz="3600" dirty="0"/>
              <a:t>Completed State and National criminal history background check; and,</a:t>
            </a:r>
          </a:p>
          <a:p>
            <a:pPr lvl="2"/>
            <a:r>
              <a:rPr lang="en-US" sz="3600" dirty="0"/>
              <a:t>Completed Child Protective Services Clearance.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RCYCP Re-Instatement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457200"/>
            <a:ext cx="1015735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Please mail application and </a:t>
            </a:r>
            <a:r>
              <a:rPr lang="en-US" b="1" dirty="0" smtClean="0"/>
              <a:t>documents </a:t>
            </a:r>
            <a:r>
              <a:rPr lang="en-US" b="1" dirty="0"/>
              <a:t>to</a:t>
            </a:r>
            <a:r>
              <a:rPr lang="en-US" dirty="0"/>
              <a:t>: </a:t>
            </a:r>
          </a:p>
          <a:p>
            <a:pPr marL="426645" lvl="1" indent="0">
              <a:buNone/>
            </a:pPr>
            <a:r>
              <a:rPr lang="en-US" dirty="0"/>
              <a:t>Board for the Certification of Residential Child Care Program Professionals</a:t>
            </a:r>
          </a:p>
          <a:p>
            <a:pPr marL="426645" lvl="1" indent="0">
              <a:lnSpc>
                <a:spcPct val="120000"/>
              </a:lnSpc>
              <a:buNone/>
            </a:pPr>
            <a:r>
              <a:rPr lang="en-US" dirty="0"/>
              <a:t>4201 Patterson Avenue</a:t>
            </a:r>
          </a:p>
          <a:p>
            <a:pPr marL="426645" lvl="1" indent="0">
              <a:lnSpc>
                <a:spcPct val="120000"/>
              </a:lnSpc>
              <a:buNone/>
            </a:pPr>
            <a:r>
              <a:rPr lang="en-US" dirty="0"/>
              <a:t>Baltimore, Maryland 21215-2299</a:t>
            </a:r>
          </a:p>
          <a:p>
            <a:pPr marL="0" indent="0">
              <a:buNone/>
            </a:pPr>
            <a:r>
              <a:rPr lang="en-US" b="1" dirty="0"/>
              <a:t>Board 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http://dhmh.maryland.gov/crccp/SitePages/Home.aspx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State Board Contact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Gwendolyn A. Joyner, </a:t>
            </a:r>
            <a:r>
              <a:rPr lang="en-US" dirty="0"/>
              <a:t>Deputy Executive Director</a:t>
            </a:r>
          </a:p>
          <a:p>
            <a:pPr lvl="2"/>
            <a:r>
              <a:rPr lang="en-US" dirty="0"/>
              <a:t>Phone:</a:t>
            </a:r>
            <a:r>
              <a:rPr lang="en-US" b="1" dirty="0"/>
              <a:t> </a:t>
            </a:r>
            <a:r>
              <a:rPr lang="en-US" dirty="0">
                <a:hlinkClick r:id="rId3"/>
              </a:rPr>
              <a:t>410-764-5996</a:t>
            </a:r>
            <a:endParaRPr lang="en-US" dirty="0"/>
          </a:p>
          <a:p>
            <a:pPr lvl="2"/>
            <a:r>
              <a:rPr lang="en-US" dirty="0"/>
              <a:t>Fax: </a:t>
            </a:r>
            <a:r>
              <a:rPr lang="en-US" dirty="0">
                <a:hlinkClick r:id="rId4"/>
              </a:rPr>
              <a:t>410-358-5674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Gwendolyn.Joyner@maryland.gov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990600"/>
            <a:ext cx="10157354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RCYCP’s are required by law to be certified within </a:t>
            </a:r>
            <a:r>
              <a:rPr lang="en-US" b="1" u="sng" dirty="0"/>
              <a:t>180 days from hire date</a:t>
            </a:r>
            <a:r>
              <a:rPr lang="en-US" dirty="0"/>
              <a:t>. This requires all applicants to pass the RCYCP final exam </a:t>
            </a:r>
            <a:r>
              <a:rPr lang="en-US" u="sng" dirty="0"/>
              <a:t>within</a:t>
            </a:r>
            <a:r>
              <a:rPr lang="en-US" dirty="0"/>
              <a:t> the 180 days period. Applications sent in after or close to the end of the 180 day period </a:t>
            </a:r>
            <a:r>
              <a:rPr lang="en-US" u="sng" dirty="0"/>
              <a:t>CAN NOT </a:t>
            </a:r>
            <a:r>
              <a:rPr lang="en-US" dirty="0"/>
              <a:t>be expedited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Residential Child and Youth Care Practitioners employed in the State of Maryland will be certified on or before October 1, 2015 unless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Maryland School for the Blind employee who works as RCYCP and holds a current paraprofessional certificate</a:t>
            </a:r>
          </a:p>
          <a:p>
            <a:pPr marL="426645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Senate Bill 576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State Board’s Vision…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 State of Maryland will provide qualified residential child care professionals to further the well-being of children living in Maryland’s residential child care programs.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Board for the Certification of Residential Child Care Program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701800"/>
            <a:ext cx="10158703" cy="454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Board is mandated to </a:t>
            </a:r>
            <a:r>
              <a:rPr lang="en-US" dirty="0" smtClean="0"/>
              <a:t>protect children </a:t>
            </a:r>
            <a:r>
              <a:rPr lang="en-US" dirty="0"/>
              <a:t>living in residential child care </a:t>
            </a:r>
            <a:r>
              <a:rPr lang="en-US" dirty="0" smtClean="0"/>
              <a:t>programs through various activities which include: </a:t>
            </a:r>
          </a:p>
          <a:p>
            <a:r>
              <a:rPr lang="en-US" dirty="0" smtClean="0"/>
              <a:t>Certify qualified </a:t>
            </a:r>
            <a:r>
              <a:rPr lang="en-US" dirty="0"/>
              <a:t>residential child care program administrators (RCCPAs) and residential child and youth care practitioners (</a:t>
            </a:r>
            <a:r>
              <a:rPr lang="en-US" dirty="0" smtClean="0"/>
              <a:t>RCYCPs)</a:t>
            </a:r>
          </a:p>
          <a:p>
            <a:r>
              <a:rPr lang="en-US" dirty="0" smtClean="0"/>
              <a:t>Maintain </a:t>
            </a:r>
            <a:r>
              <a:rPr lang="en-US" dirty="0"/>
              <a:t>current roster of all certified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Promulgate regulations</a:t>
            </a:r>
          </a:p>
          <a:p>
            <a:r>
              <a:rPr lang="en-US" dirty="0" smtClean="0"/>
              <a:t>Verify credentials</a:t>
            </a:r>
          </a:p>
          <a:p>
            <a:r>
              <a:rPr lang="en-US" dirty="0" smtClean="0"/>
              <a:t>Investigate complaints </a:t>
            </a:r>
            <a:r>
              <a:rPr lang="en-US" dirty="0"/>
              <a:t>based on alleged violations of regulations and </a:t>
            </a:r>
            <a:r>
              <a:rPr lang="en-US" dirty="0" smtClean="0"/>
              <a:t>statutes</a:t>
            </a:r>
          </a:p>
          <a:p>
            <a:r>
              <a:rPr lang="en-US" dirty="0" smtClean="0"/>
              <a:t>Formal </a:t>
            </a:r>
            <a:r>
              <a:rPr lang="en-US" dirty="0"/>
              <a:t>and </a:t>
            </a:r>
            <a:r>
              <a:rPr lang="en-US" dirty="0" smtClean="0"/>
              <a:t>informal discipline </a:t>
            </a:r>
            <a:r>
              <a:rPr lang="en-US" dirty="0"/>
              <a:t>of certified </a:t>
            </a:r>
            <a:r>
              <a:rPr lang="en-US" dirty="0" smtClean="0"/>
              <a:t>individuals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Board for the Certification of Residential Child Care Program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00200"/>
            <a:ext cx="102870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Membership</a:t>
            </a:r>
          </a:p>
          <a:p>
            <a:r>
              <a:rPr lang="en-US" dirty="0" smtClean="0"/>
              <a:t>12 members</a:t>
            </a:r>
          </a:p>
          <a:p>
            <a:pPr lvl="1"/>
            <a:r>
              <a:rPr lang="en-US" dirty="0" smtClean="0"/>
              <a:t>6 members appointed by Secretaries of various State agencies</a:t>
            </a:r>
          </a:p>
          <a:p>
            <a:pPr lvl="1"/>
            <a:r>
              <a:rPr lang="en-US" dirty="0" smtClean="0"/>
              <a:t>6 appointed by Governor with advice of DHMH’s Secretary</a:t>
            </a:r>
          </a:p>
          <a:p>
            <a:pPr lvl="2"/>
            <a:r>
              <a:rPr lang="en-US" dirty="0" smtClean="0"/>
              <a:t>3 members are program administrators</a:t>
            </a:r>
          </a:p>
          <a:p>
            <a:pPr lvl="2"/>
            <a:r>
              <a:rPr lang="en-US" dirty="0" smtClean="0"/>
              <a:t>1 member is a child care worker</a:t>
            </a:r>
          </a:p>
          <a:p>
            <a:pPr lvl="2"/>
            <a:r>
              <a:rPr lang="en-US" dirty="0" smtClean="0"/>
              <a:t>2 members are consumers</a:t>
            </a:r>
          </a:p>
          <a:p>
            <a:r>
              <a:rPr lang="en-US" dirty="0" smtClean="0"/>
              <a:t>Members serve 4 year terms</a:t>
            </a:r>
          </a:p>
          <a:p>
            <a:r>
              <a:rPr lang="en-US" b="1" i="1" dirty="0"/>
              <a:t>Board </a:t>
            </a:r>
            <a:r>
              <a:rPr lang="en-US" b="1" i="1" dirty="0" smtClean="0"/>
              <a:t>Staff: </a:t>
            </a:r>
            <a:r>
              <a:rPr lang="en-US" b="1" dirty="0"/>
              <a:t> </a:t>
            </a:r>
            <a:endParaRPr lang="en-US" b="1" dirty="0" smtClean="0"/>
          </a:p>
          <a:p>
            <a:pPr lvl="1"/>
            <a:r>
              <a:rPr lang="en-US" b="1" dirty="0" smtClean="0"/>
              <a:t>Maxine Galloway, </a:t>
            </a:r>
            <a:r>
              <a:rPr lang="en-US" dirty="0" smtClean="0"/>
              <a:t>Acting</a:t>
            </a:r>
            <a:r>
              <a:rPr lang="en-US" b="1" dirty="0" smtClean="0"/>
              <a:t> </a:t>
            </a:r>
            <a:r>
              <a:rPr lang="en-US" dirty="0" smtClean="0"/>
              <a:t>Executive Director</a:t>
            </a:r>
          </a:p>
          <a:p>
            <a:pPr lvl="1"/>
            <a:r>
              <a:rPr lang="en-US" b="1" dirty="0" smtClean="0"/>
              <a:t>Gwendolyn </a:t>
            </a:r>
            <a:r>
              <a:rPr lang="en-US" b="1" dirty="0"/>
              <a:t>Joyner</a:t>
            </a:r>
            <a:r>
              <a:rPr lang="en-US" dirty="0"/>
              <a:t>, </a:t>
            </a:r>
            <a:r>
              <a:rPr lang="en-US" dirty="0" smtClean="0"/>
              <a:t>Deputy</a:t>
            </a:r>
            <a:r>
              <a:rPr lang="en-US" dirty="0"/>
              <a:t> </a:t>
            </a:r>
            <a:r>
              <a:rPr lang="en-US" dirty="0" smtClean="0"/>
              <a:t>Director</a:t>
            </a:r>
          </a:p>
          <a:p>
            <a:pPr lvl="1"/>
            <a:r>
              <a:rPr lang="en-US" b="1" dirty="0" err="1" smtClean="0"/>
              <a:t>Ena</a:t>
            </a:r>
            <a:r>
              <a:rPr lang="en-US" b="1" dirty="0" smtClean="0"/>
              <a:t> Mendez,</a:t>
            </a:r>
            <a:r>
              <a:rPr lang="en-US" dirty="0" smtClean="0"/>
              <a:t> Licensing Coordinator</a:t>
            </a:r>
          </a:p>
          <a:p>
            <a:pPr lvl="1"/>
            <a:r>
              <a:rPr lang="en-US" b="1" dirty="0" smtClean="0"/>
              <a:t>Carla Boyd, </a:t>
            </a:r>
            <a:r>
              <a:rPr lang="en-US" dirty="0" smtClean="0"/>
              <a:t>Assistant Attorney General</a:t>
            </a:r>
          </a:p>
          <a:p>
            <a:pPr lvl="1"/>
            <a:r>
              <a:rPr lang="en-US" b="1" dirty="0" smtClean="0"/>
              <a:t>David Bruce</a:t>
            </a:r>
            <a:r>
              <a:rPr lang="en-US" dirty="0" smtClean="0"/>
              <a:t>, Investigator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Board for the Certification of Residential Child Care Program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35457"/>
            <a:ext cx="5281903" cy="496854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Krystal Holland</a:t>
            </a:r>
            <a:r>
              <a:rPr lang="en-US" dirty="0" smtClean="0"/>
              <a:t>, Chair</a:t>
            </a:r>
            <a:r>
              <a:rPr lang="en-US" dirty="0"/>
              <a:t>, </a:t>
            </a:r>
            <a:r>
              <a:rPr lang="en-US" dirty="0" smtClean="0"/>
              <a:t>NCCF, Certified </a:t>
            </a:r>
            <a:r>
              <a:rPr lang="en-US" dirty="0"/>
              <a:t>Residential Child Care Program </a:t>
            </a:r>
            <a:r>
              <a:rPr lang="en-US" dirty="0" smtClean="0"/>
              <a:t>Administrator</a:t>
            </a:r>
          </a:p>
          <a:p>
            <a:r>
              <a:rPr lang="en-US" b="1" dirty="0" smtClean="0"/>
              <a:t>Janet Furman, </a:t>
            </a:r>
            <a:r>
              <a:rPr lang="en-US" dirty="0" smtClean="0"/>
              <a:t>Vice Chair</a:t>
            </a:r>
            <a:r>
              <a:rPr lang="en-US" dirty="0"/>
              <a:t>, </a:t>
            </a:r>
            <a:r>
              <a:rPr lang="en-US" dirty="0" smtClean="0"/>
              <a:t>Developmental Disabilities Administration</a:t>
            </a:r>
            <a:endParaRPr lang="en-US" dirty="0"/>
          </a:p>
          <a:p>
            <a:r>
              <a:rPr lang="en-US" b="1" dirty="0" smtClean="0"/>
              <a:t>Nicole Smith</a:t>
            </a:r>
            <a:r>
              <a:rPr lang="en-US" dirty="0" smtClean="0"/>
              <a:t>, </a:t>
            </a:r>
            <a:r>
              <a:rPr lang="en-US" dirty="0"/>
              <a:t>Secretary, </a:t>
            </a:r>
            <a:r>
              <a:rPr lang="en-US" dirty="0" smtClean="0"/>
              <a:t>Board of Child Care, Certified </a:t>
            </a:r>
            <a:r>
              <a:rPr lang="en-US" dirty="0"/>
              <a:t>Residential Child Care Program Administrator </a:t>
            </a:r>
            <a:endParaRPr lang="en-US" dirty="0" smtClean="0"/>
          </a:p>
          <a:p>
            <a:r>
              <a:rPr lang="en-US" b="1" dirty="0" smtClean="0"/>
              <a:t>VACANT</a:t>
            </a:r>
            <a:r>
              <a:rPr lang="en-US" dirty="0" smtClean="0"/>
              <a:t>, </a:t>
            </a:r>
            <a:r>
              <a:rPr lang="en-US" dirty="0"/>
              <a:t>Residential Child &amp; Youth Care </a:t>
            </a:r>
            <a:r>
              <a:rPr lang="en-US" dirty="0" smtClean="0"/>
              <a:t>Practitioner</a:t>
            </a:r>
          </a:p>
          <a:p>
            <a:r>
              <a:rPr lang="en-US" b="1" dirty="0" smtClean="0"/>
              <a:t>Robin Harvey</a:t>
            </a:r>
            <a:r>
              <a:rPr lang="en-US" dirty="0" smtClean="0"/>
              <a:t>, </a:t>
            </a:r>
            <a:r>
              <a:rPr lang="en-US" dirty="0"/>
              <a:t>Department of Human </a:t>
            </a:r>
            <a:r>
              <a:rPr lang="en-US" dirty="0" smtClean="0"/>
              <a:t>Resources</a:t>
            </a:r>
          </a:p>
          <a:p>
            <a:r>
              <a:rPr lang="en-US" b="1" dirty="0" smtClean="0"/>
              <a:t>Caroline Jones</a:t>
            </a:r>
            <a:r>
              <a:rPr lang="en-US" dirty="0" smtClean="0"/>
              <a:t>, Behavioral Health Administration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668000" cy="12954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Board for the Certification of Residential Child Care Program Professionals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71125" y="1626249"/>
            <a:ext cx="5281903" cy="497775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Dorenzer</a:t>
            </a:r>
            <a:r>
              <a:rPr lang="en-US" sz="2000" b="1" dirty="0" smtClean="0"/>
              <a:t> </a:t>
            </a:r>
            <a:r>
              <a:rPr lang="en-US" sz="2000" b="1" dirty="0"/>
              <a:t>Thomas, </a:t>
            </a:r>
            <a:r>
              <a:rPr lang="en-US" sz="2000" dirty="0" smtClean="0"/>
              <a:t>Roberta’s House, Certified </a:t>
            </a:r>
            <a:r>
              <a:rPr lang="en-US" sz="2000" dirty="0"/>
              <a:t>Residential Child Care Program Administrator </a:t>
            </a:r>
          </a:p>
          <a:p>
            <a:r>
              <a:rPr lang="en-US" sz="2000" b="1" dirty="0" smtClean="0"/>
              <a:t>Karen Powell, </a:t>
            </a:r>
            <a:r>
              <a:rPr lang="en-US" sz="2000" dirty="0" smtClean="0"/>
              <a:t>Maryland </a:t>
            </a:r>
            <a:r>
              <a:rPr lang="en-US" sz="2000" dirty="0"/>
              <a:t>State Department of Education</a:t>
            </a:r>
          </a:p>
          <a:p>
            <a:r>
              <a:rPr lang="en-US" sz="2000" b="1" dirty="0" smtClean="0"/>
              <a:t>Sonya White Norman, </a:t>
            </a:r>
            <a:r>
              <a:rPr lang="en-US" sz="2000" dirty="0"/>
              <a:t>Department of Juvenile Services</a:t>
            </a:r>
          </a:p>
          <a:p>
            <a:r>
              <a:rPr lang="en-US" sz="2000" b="1" dirty="0" smtClean="0"/>
              <a:t>Christian Miele, </a:t>
            </a:r>
            <a:r>
              <a:rPr lang="en-US" sz="2000" dirty="0" smtClean="0"/>
              <a:t>Department of Disabilities</a:t>
            </a:r>
            <a:endParaRPr lang="en-US" sz="2000" dirty="0"/>
          </a:p>
          <a:p>
            <a:r>
              <a:rPr lang="en-US" sz="2000" b="1" dirty="0" smtClean="0"/>
              <a:t>Brady Daniels, </a:t>
            </a:r>
            <a:r>
              <a:rPr lang="en-US" sz="2000" dirty="0"/>
              <a:t>Consumer</a:t>
            </a:r>
          </a:p>
          <a:p>
            <a:r>
              <a:rPr lang="en-US" sz="2000" b="1" dirty="0" smtClean="0"/>
              <a:t>Paula Regan, </a:t>
            </a:r>
            <a:r>
              <a:rPr lang="en-US" sz="2000" dirty="0"/>
              <a:t>Consumer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012" y="1229217"/>
            <a:ext cx="1066401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/>
              <a:t>Current Membership</a:t>
            </a:r>
          </a:p>
          <a:p>
            <a:pPr algn="ctr">
              <a:lnSpc>
                <a:spcPct val="95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524000"/>
            <a:ext cx="10209451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Effective October 1, 2015, all employees have 180 days from date of hire to become certified as </a:t>
            </a:r>
            <a:r>
              <a:rPr lang="en-US" dirty="0" smtClean="0"/>
              <a:t>a Residential </a:t>
            </a:r>
            <a:r>
              <a:rPr lang="en-US" dirty="0"/>
              <a:t>Child and Youth Care Practitioner. 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How do </a:t>
            </a:r>
            <a:r>
              <a:rPr lang="en-US" b="1" dirty="0"/>
              <a:t>I know if I need to become certified as a Residential Child and Youth Care Practitioner?</a:t>
            </a:r>
            <a:endParaRPr lang="en-US" dirty="0"/>
          </a:p>
          <a:p>
            <a:r>
              <a:rPr lang="en-US" dirty="0" smtClean="0"/>
              <a:t>Individuals </a:t>
            </a:r>
            <a:r>
              <a:rPr lang="en-US" dirty="0"/>
              <a:t>who are assigned to perform the direct care responsibilities related to activities of daily living, self-help, and socialization skills in a residential child care program licensed by the Department of Health and Human Resources, Department of Juvenile Services or the Department of Health and Mental </a:t>
            </a:r>
            <a:r>
              <a:rPr lang="en-US" dirty="0" smtClean="0"/>
              <a:t>Hygiene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RCYCP Eligibility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6612" y="1295400"/>
            <a:ext cx="10438051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Child and Youth Care workers can not work unsupervised with children until they are certified.</a:t>
            </a:r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happens if my application is not completed within 180 days of hire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Application </a:t>
            </a:r>
            <a:r>
              <a:rPr lang="en-US" dirty="0"/>
              <a:t>will be administratively </a:t>
            </a:r>
            <a:r>
              <a:rPr lang="en-US" dirty="0" smtClean="0"/>
              <a:t>closed and applicant must reapply </a:t>
            </a:r>
            <a:r>
              <a:rPr lang="en-US" dirty="0"/>
              <a:t>by </a:t>
            </a:r>
            <a:r>
              <a:rPr lang="en-US" dirty="0" smtClean="0"/>
              <a:t>completing a </a:t>
            </a:r>
            <a:r>
              <a:rPr lang="en-US" dirty="0"/>
              <a:t>new application and </a:t>
            </a:r>
            <a:r>
              <a:rPr lang="en-US" dirty="0" smtClean="0"/>
              <a:t>submitting fee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Where can I find documents and details on the certification process?</a:t>
            </a:r>
          </a:p>
          <a:p>
            <a:r>
              <a:rPr lang="en-US" sz="3600" b="1" dirty="0" smtClean="0">
                <a:hlinkClick r:id="rId2"/>
              </a:rPr>
              <a:t>https</a:t>
            </a:r>
            <a:r>
              <a:rPr lang="en-US" sz="3600" b="1" dirty="0">
                <a:hlinkClick r:id="rId2"/>
              </a:rPr>
              <a:t>://health.maryland.gov/crccp/Pages/Index.aspx</a:t>
            </a:r>
            <a:r>
              <a:rPr lang="en-US" sz="3600" b="1" dirty="0"/>
              <a:t>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RCYCP Certification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5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TS103460507</Template>
  <TotalTime>0</TotalTime>
  <Words>1578</Words>
  <Application>Microsoft Office PowerPoint</Application>
  <PresentationFormat>Custom</PresentationFormat>
  <Paragraphs>234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TS103460507</vt:lpstr>
      <vt:lpstr>Certification for Residential Child and Youth Care Practitioners – What Should I Know?</vt:lpstr>
      <vt:lpstr>Board for the Certification of Residential Child Care Program Professionals</vt:lpstr>
      <vt:lpstr>Senate Bill 576</vt:lpstr>
      <vt:lpstr>Board for the Certification of Residential Child Care Program Professionals</vt:lpstr>
      <vt:lpstr>Board for the Certification of Residential Child Care Program Professionals</vt:lpstr>
      <vt:lpstr>Board for the Certification of Residential Child Care Program Professionals</vt:lpstr>
      <vt:lpstr>Board for the Certification of Residential Child Care Program Professionals</vt:lpstr>
      <vt:lpstr>RCYCP Eligibility</vt:lpstr>
      <vt:lpstr>RCYCP Certification</vt:lpstr>
      <vt:lpstr>RCYCP Application Process</vt:lpstr>
      <vt:lpstr>RCYCP Application Process</vt:lpstr>
      <vt:lpstr>RCYCP Application Process</vt:lpstr>
      <vt:lpstr>RCYCP Application Process</vt:lpstr>
      <vt:lpstr>RCYCP Application Process</vt:lpstr>
      <vt:lpstr>RCYCP Online Training Program</vt:lpstr>
      <vt:lpstr>RCYCP Online Training Program</vt:lpstr>
      <vt:lpstr>RCYCP Online Training Program</vt:lpstr>
      <vt:lpstr>On Site Program Orientation</vt:lpstr>
      <vt:lpstr>RCYCP Comprehensive Examination</vt:lpstr>
      <vt:lpstr>RCYCP Comprehensive Examination</vt:lpstr>
      <vt:lpstr>RCYCP Comprehensive Examination</vt:lpstr>
      <vt:lpstr>RCYCP Re-Certification</vt:lpstr>
      <vt:lpstr>RCYCP Re-Instatement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2013-08-14T12:56:57Z</dcterms:created>
  <dcterms:modified xsi:type="dcterms:W3CDTF">2019-04-02T16:03:57Z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